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Open Sans" panose="020B0604020202020204" charset="0"/>
      <p:regular r:id="rId19"/>
      <p:bold r:id="rId20"/>
      <p:italic r:id="rId21"/>
      <p:boldItalic r:id="rId22"/>
    </p:embeddedFont>
    <p:embeddedFont>
      <p:font typeface="Roboto Slab" panose="020B0604020202020204" charset="0"/>
      <p:regular r:id="rId23"/>
      <p:bold r:id="rId24"/>
    </p:embeddedFont>
    <p:embeddedFont>
      <p:font typeface="Proxima Nova Semibold" panose="020B0604020202020204" charset="0"/>
      <p:regular r:id="rId25"/>
      <p:bold r:id="rId26"/>
      <p:boldItalic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BEB112E-348F-4585-96AD-16A8031F57E6}">
  <a:tblStyle styleId="{9BEB112E-348F-4585-96AD-16A8031F57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92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1c1ae817a_2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1c1ae817a_2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5f483bc3f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5f483bc3f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Lynda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a892758c3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3a892758c3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Lynda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3a892758c3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3a892758c3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Lynda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511fb1fd0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2511fb1fd0_2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Lynda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57941bc36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357941bc36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FRANCES </a:t>
            </a:r>
            <a:endParaRPr b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f422875adc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f422875adc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Lynda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31ca2d484b_1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31ca2d484b_1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CO-CHAIRS </a:t>
            </a:r>
            <a:endParaRPr b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511fb1fd0_2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511fb1fd0_2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- Carmen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5f483bc3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25f483bc3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e921a0a46_1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e921a0a46_1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Frank/Co-Chairs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5f483bc3f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25f483bc3f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511fb1fd0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511fb1fd0_2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and Sarah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511fb1fd0_2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2511fb1fd0_2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511fb1fd0_2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511fb1fd0_2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320874fb1f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320874fb1f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9358" y="46333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1pPr>
            <a:lvl2pPr lvl="1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2pPr>
            <a:lvl3pPr lvl="2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3pPr>
            <a:lvl4pPr lvl="3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4pPr>
            <a:lvl5pPr lvl="4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5pPr>
            <a:lvl6pPr lvl="5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6pPr>
            <a:lvl7pPr lvl="6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7pPr>
            <a:lvl8pPr lvl="7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8pPr>
            <a:lvl9pPr lvl="8">
              <a:buNone/>
              <a:defRPr sz="1200" b="1">
                <a:solidFill>
                  <a:srgbClr val="A9343A"/>
                </a:solidFill>
                <a:highlight>
                  <a:schemeClr val="lt1"/>
                </a:highlight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59125" y="4647301"/>
            <a:ext cx="548700" cy="41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hyperlink" Target="https://www.austinisd.org/sites/default/files/dept/advisory-bodies/docs/Communications-Visitor-Requirements_rev-091019_ESP.pd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hyperlink" Target="https://www.austinisd.org/sites/default/files/dept/advisory-bodies/docs/Communications-Visitor-Requirements_rev-091019_ESP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127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Slab"/>
                <a:ea typeface="Roboto Slab"/>
                <a:cs typeface="Roboto Slab"/>
                <a:sym typeface="Roboto Slab"/>
              </a:rPr>
              <a:t>Bond Steering Committee / Comité Directivo del Bono</a:t>
            </a:r>
            <a:br>
              <a:rPr lang="en" b="1"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Public Comment Registrations / Inscripció para presentar un comentario público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44750" y="1314875"/>
            <a:ext cx="8577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99475" y="2411965"/>
            <a:ext cx="4466700" cy="20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Ten minutes for public comment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Two minutes per person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Register using the QR Code or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Clr>
                <a:srgbClr val="3F3F3F"/>
              </a:buClr>
              <a:buSzPts val="1000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The committee follows the district’s Communications and Visitor Requirements </a:t>
            </a:r>
            <a:endParaRPr sz="1000">
              <a:solidFill>
                <a:srgbClr val="3F3F3F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365600" y="2411978"/>
            <a:ext cx="4466700" cy="20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Diez minutos para comentarios públicos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Dos minutos por persona.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Regístrese usando el código QR o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El comité sigue </a:t>
            </a:r>
            <a:r>
              <a:rPr lang="en">
                <a:solidFill>
                  <a:srgbClr val="3F3F3F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los requisitos de visitantes y comunicaciones</a:t>
            </a: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del distrito</a:t>
            </a:r>
            <a:endParaRPr sz="17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5675" y="1124400"/>
            <a:ext cx="1280100" cy="12801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99483" y="45390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300" b="1">
                <a:solidFill>
                  <a:srgbClr val="980000"/>
                </a:solidFill>
              </a:rPr>
              <a:t>1</a:t>
            </a:fld>
            <a:endParaRPr sz="13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2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Building the Initial Bond Proposal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37" name="Google Shape;13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  <a:highlight>
                  <a:srgbClr val="FFFFFF"/>
                </a:highlight>
              </a:rPr>
              <a:t>10</a:t>
            </a:fld>
            <a:endParaRPr sz="1200" b="1">
              <a:solidFill>
                <a:srgbClr val="98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3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Spreadsheet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45" name="Google Shape;14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3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11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4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Bond Proposal Analysis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53" name="Google Shape;1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4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12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Next Steps &amp; Meeting 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61" name="Google Shape;16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5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13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Slab"/>
                <a:ea typeface="Roboto Slab"/>
                <a:cs typeface="Roboto Slab"/>
                <a:sym typeface="Roboto Slab"/>
              </a:rPr>
              <a:t>Next Steps &amp; Meetings </a:t>
            </a:r>
            <a:endParaRPr b="1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8" name="Google Shape;168;p26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5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Open Sans"/>
              <a:buChar char="●"/>
            </a:pPr>
            <a:r>
              <a:rPr lang="en" sz="1900">
                <a:latin typeface="Open Sans"/>
                <a:ea typeface="Open Sans"/>
                <a:cs typeface="Open Sans"/>
                <a:sym typeface="Open Sans"/>
              </a:rPr>
              <a:t>Office hours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Open Sans"/>
              <a:buChar char="○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Let Jasmine Correa know by noon on Wednesday prior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Font typeface="Open Sans"/>
              <a:buChar char="●"/>
            </a:pPr>
            <a:r>
              <a:rPr lang="en" sz="1900">
                <a:latin typeface="Open Sans"/>
                <a:ea typeface="Open Sans"/>
                <a:cs typeface="Open Sans"/>
                <a:sym typeface="Open Sans"/>
              </a:rPr>
              <a:t>Community Conversations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067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50"/>
              <a:buFont typeface="Open Sans"/>
              <a:buChar char="○"/>
            </a:pPr>
            <a:r>
              <a:rPr lang="en" sz="1450">
                <a:latin typeface="Open Sans"/>
                <a:ea typeface="Open Sans"/>
                <a:cs typeface="Open Sans"/>
                <a:sym typeface="Open Sans"/>
              </a:rPr>
              <a:t>Community Conversations, Tues., July 12, 6-8 pm (Virtual)</a:t>
            </a:r>
            <a:endParaRPr sz="145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067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50"/>
              <a:buFont typeface="Open Sans"/>
              <a:buChar char="○"/>
            </a:pPr>
            <a:r>
              <a:rPr lang="en" sz="1450">
                <a:latin typeface="Open Sans"/>
                <a:ea typeface="Open Sans"/>
                <a:cs typeface="Open Sans"/>
                <a:sym typeface="Open Sans"/>
              </a:rPr>
              <a:t>Community Conversations, Weds., July 14, 6-8pm (Virtual)</a:t>
            </a:r>
            <a:endParaRPr sz="145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067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50"/>
              <a:buFont typeface="Open Sans"/>
              <a:buChar char="○"/>
            </a:pPr>
            <a:r>
              <a:rPr lang="en" sz="1450">
                <a:latin typeface="Open Sans"/>
                <a:ea typeface="Open Sans"/>
                <a:cs typeface="Open Sans"/>
                <a:sym typeface="Open Sans"/>
              </a:rPr>
              <a:t>Community Conversations, Sat., July 16, 10am-12pm, Dobie MS </a:t>
            </a:r>
            <a:endParaRPr sz="145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067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50"/>
              <a:buFont typeface="Open Sans"/>
              <a:buChar char="○"/>
            </a:pPr>
            <a:r>
              <a:rPr lang="en" sz="1450">
                <a:latin typeface="Open Sans"/>
                <a:ea typeface="Open Sans"/>
                <a:cs typeface="Open Sans"/>
                <a:sym typeface="Open Sans"/>
              </a:rPr>
              <a:t>Community Conversations, Sat., July 16, 1-3pm, Travis ECHS </a:t>
            </a:r>
            <a:endParaRPr sz="145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Font typeface="Open Sans"/>
              <a:buChar char="●"/>
            </a:pPr>
            <a:r>
              <a:rPr lang="en" sz="1900">
                <a:latin typeface="Open Sans"/>
                <a:ea typeface="Open Sans"/>
                <a:cs typeface="Open Sans"/>
                <a:sym typeface="Open Sans"/>
              </a:rPr>
              <a:t>Reminder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Open Sans"/>
              <a:buChar char="○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The district will be closed the entirety of July 4 week (Mon. 7/4 - Fri. 7/8)   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238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500"/>
              <a:buFont typeface="Open Sans"/>
              <a:buChar char="○"/>
            </a:pPr>
            <a:r>
              <a:rPr lang="en" sz="1500">
                <a:latin typeface="Open Sans"/>
                <a:ea typeface="Open Sans"/>
                <a:cs typeface="Open Sans"/>
                <a:sym typeface="Open Sans"/>
              </a:rPr>
              <a:t>The district is on a Summer Energy Efficiency schedule (10 hour days, closed Fridays)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9" name="Google Shape;169;p26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0" name="Google Shape;17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6"/>
          <p:cNvSpPr txBox="1">
            <a:spLocks noGrp="1"/>
          </p:cNvSpPr>
          <p:nvPr>
            <p:ph type="sldNum" idx="12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>
            <a:spLocks noGrp="1"/>
          </p:cNvSpPr>
          <p:nvPr>
            <p:ph type="title"/>
          </p:nvPr>
        </p:nvSpPr>
        <p:spPr>
          <a:xfrm>
            <a:off x="311700" y="306513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Slab"/>
                <a:ea typeface="Roboto Slab"/>
                <a:cs typeface="Roboto Slab"/>
                <a:sym typeface="Roboto Slab"/>
              </a:rPr>
              <a:t>Future Meeting Schedule</a:t>
            </a:r>
            <a:endParaRPr b="1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7" name="Google Shape;177;p27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7117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p27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9" name="Google Shape;17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7"/>
          <p:cNvSpPr txBox="1">
            <a:spLocks noGrp="1"/>
          </p:cNvSpPr>
          <p:nvPr>
            <p:ph type="sldNum" idx="12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181" name="Google Shape;181;p27"/>
          <p:cNvSpPr txBox="1"/>
          <p:nvPr/>
        </p:nvSpPr>
        <p:spPr>
          <a:xfrm>
            <a:off x="228600" y="1012575"/>
            <a:ext cx="8220900" cy="40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437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23"/>
              <a:buFont typeface="Open Sans"/>
              <a:buChar char="●"/>
            </a:pPr>
            <a:r>
              <a:rPr lang="en" sz="1823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Community Conversations, Tues., July 12, 6-8 pm (Virtual)</a:t>
            </a:r>
            <a:endParaRPr sz="1823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955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23"/>
              <a:buFont typeface="Open Sans"/>
              <a:buChar char="●"/>
            </a:pPr>
            <a:r>
              <a:rPr lang="en" sz="1823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Community Conversations, Weds., July 14, 6-8pm (Virtual)</a:t>
            </a:r>
            <a:endParaRPr sz="1823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955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23"/>
              <a:buFont typeface="Open Sans"/>
              <a:buChar char="●"/>
            </a:pPr>
            <a:r>
              <a:rPr lang="en" sz="1823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Community Conversations, Sat., July 16, 10am-12pm, Dobie MS </a:t>
            </a:r>
            <a:endParaRPr sz="1823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955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23"/>
              <a:buFont typeface="Open Sans"/>
              <a:buChar char="●"/>
            </a:pPr>
            <a:r>
              <a:rPr lang="en" sz="1823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Community Conversations, Sat., July 16, 1-3pm, Travis ECHS </a:t>
            </a:r>
            <a:endParaRPr sz="1823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955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23"/>
              <a:buFont typeface="Open Sans"/>
              <a:buChar char="●"/>
            </a:pPr>
            <a:r>
              <a:rPr lang="en" sz="1823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BSC Meeting, </a:t>
            </a:r>
            <a:r>
              <a:rPr lang="en" sz="1823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Weds., July 20, 6:30-8:30 pm, Location TBD </a:t>
            </a:r>
            <a:endParaRPr sz="1823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5955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23"/>
              <a:buFont typeface="Open Sans"/>
              <a:buChar char="●"/>
            </a:pPr>
            <a:r>
              <a:rPr lang="en" sz="1823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BSC Meeting, </a:t>
            </a:r>
            <a:r>
              <a:rPr lang="en" sz="1823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Sat., July 23, 9:00 am-1:00 pm, Location TBD</a:t>
            </a:r>
            <a:endParaRPr sz="860">
              <a:solidFill>
                <a:srgbClr val="5959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8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Adjourn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8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 b="1">
                <a:solidFill>
                  <a:srgbClr val="980000"/>
                </a:solidFill>
              </a:rPr>
              <a:t>16</a:t>
            </a:fld>
            <a:endParaRPr sz="13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Interpretation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A9343A"/>
                </a:solidFill>
              </a:rPr>
              <a:t>2</a:t>
            </a:fld>
            <a:endParaRPr sz="1200" b="1">
              <a:solidFill>
                <a:srgbClr val="A9343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127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 Slab"/>
                <a:ea typeface="Roboto Slab"/>
                <a:cs typeface="Roboto Slab"/>
                <a:sym typeface="Roboto Slab"/>
              </a:rPr>
              <a:t>Bond Steering Committee / Comité Directivo del Bono</a:t>
            </a:r>
            <a:br>
              <a:rPr lang="en" b="1"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Public Comment Registrations / Inscripció para presentar un comentario público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444750" y="1314875"/>
            <a:ext cx="8577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99475" y="2411965"/>
            <a:ext cx="4466700" cy="20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Ten minutes for public comment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Two minutes per person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Register using the QR Code or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Clr>
                <a:srgbClr val="3F3F3F"/>
              </a:buClr>
              <a:buSzPts val="1000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The committee follows the district’s Communications and Visitor Requirements </a:t>
            </a:r>
            <a:endParaRPr sz="1000">
              <a:solidFill>
                <a:srgbClr val="3F3F3F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4365600" y="2411978"/>
            <a:ext cx="4466700" cy="20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Diez minutos para comentarios públicos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Dos minutos por persona.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Regístrese usando el código QR o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El comité sigue </a:t>
            </a:r>
            <a:r>
              <a:rPr lang="en">
                <a:solidFill>
                  <a:srgbClr val="3F3F3F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los requisitos de visitantes y comunicaciones</a:t>
            </a: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del distrito</a:t>
            </a:r>
            <a:endParaRPr sz="17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5675" y="1124400"/>
            <a:ext cx="1280100" cy="128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>
            <a:spLocks noGrp="1"/>
          </p:cNvSpPr>
          <p:nvPr>
            <p:ph type="sldNum" idx="12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ctrTitle"/>
          </p:nvPr>
        </p:nvSpPr>
        <p:spPr>
          <a:xfrm>
            <a:off x="311708" y="181068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Bond Steering Committee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subTitle" idx="1"/>
          </p:nvPr>
        </p:nvSpPr>
        <p:spPr>
          <a:xfrm>
            <a:off x="311700" y="2270618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Thursday, June 30, 2022</a:t>
            </a:r>
            <a:endParaRPr>
              <a:solidFill>
                <a:schemeClr val="lt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4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Call to Order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97" name="Google Shape;9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5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Public Comment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  <a:highlight>
                  <a:srgbClr val="FFFFFF"/>
                </a:highlight>
              </a:rPr>
              <a:t>6</a:t>
            </a:fld>
            <a:endParaRPr sz="1200" b="1">
              <a:solidFill>
                <a:srgbClr val="98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Agenda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7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>
            <a:spLocks noGrp="1"/>
          </p:cNvSpPr>
          <p:nvPr>
            <p:ph type="sldNum" idx="12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aphicFrame>
        <p:nvGraphicFramePr>
          <p:cNvPr id="122" name="Google Shape;122;p20"/>
          <p:cNvGraphicFramePr/>
          <p:nvPr/>
        </p:nvGraphicFramePr>
        <p:xfrm>
          <a:off x="140975" y="348613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{9BEB112E-348F-4585-96AD-16A8031F57E6}</a:tableStyleId>
              </a:tblPr>
              <a:tblGrid>
                <a:gridCol w="41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6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3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577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AGENDA ITEM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23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START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958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DURATION</a:t>
                      </a:r>
                      <a:endParaRPr sz="15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000">
                <a:tc>
                  <a:txBody>
                    <a:bodyPr/>
                    <a:lstStyle/>
                    <a:p>
                      <a:pPr marL="0" marR="31115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223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Call to Order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6:30 p.m.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0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000">
                <a:tc>
                  <a:txBody>
                    <a:bodyPr/>
                    <a:lstStyle/>
                    <a:p>
                      <a:pPr marL="0" marR="31115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413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 Comment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6:30 p.m.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0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 min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00">
                <a:tc>
                  <a:txBody>
                    <a:bodyPr/>
                    <a:lstStyle/>
                    <a:p>
                      <a:pPr marL="0" marR="31115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413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highlight>
                            <a:schemeClr val="lt1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Approval of any unapproved meeting minutes </a:t>
                      </a:r>
                      <a:endParaRPr sz="1500">
                        <a:highlight>
                          <a:schemeClr val="lt1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6:40 p.m. 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0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00">
                <a:tc>
                  <a:txBody>
                    <a:bodyPr/>
                    <a:lstStyle/>
                    <a:p>
                      <a:pPr marL="0" marR="31115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413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Presentation, Discussion and Action on Potential Capital (Bond)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6413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Projects for Inclusion in Draft Committee Recommendations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6:45 p.m.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0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hour, 10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0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mins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marR="31115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223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Potential Future Items for Discussion, Meeting Dates/Times, Locations; Meeting Duration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8:55 p.m.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25">
                <a:tc>
                  <a:txBody>
                    <a:bodyPr/>
                    <a:lstStyle/>
                    <a:p>
                      <a:pPr marL="0" marR="31115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6413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Adjourn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9:00 p.m.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175" marR="22850" marT="2920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Approval of the Minutes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1"/>
          <p:cNvSpPr txBox="1">
            <a:spLocks noGrp="1"/>
          </p:cNvSpPr>
          <p:nvPr>
            <p:ph type="sldNum" idx="12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980000"/>
                </a:solidFill>
              </a:rPr>
              <a:t>9</a:t>
            </a:fld>
            <a:endParaRPr sz="1200" b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</Words>
  <Application>Microsoft Office PowerPoint</Application>
  <PresentationFormat>On-screen Show (16:9)</PresentationFormat>
  <Paragraphs>109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Open Sans</vt:lpstr>
      <vt:lpstr>Roboto Slab</vt:lpstr>
      <vt:lpstr>Proxima Nova Semibold</vt:lpstr>
      <vt:lpstr>Calibri</vt:lpstr>
      <vt:lpstr>Simple Light</vt:lpstr>
      <vt:lpstr>Bond Steering Committee / Comité Directivo del Bono Public Comment Registrations / Inscripció para presentar un comentario público</vt:lpstr>
      <vt:lpstr>Interpretation</vt:lpstr>
      <vt:lpstr>Bond Steering Committee / Comité Directivo del Bono Public Comment Registrations / Inscripció para presentar un comentario público</vt:lpstr>
      <vt:lpstr>Bond Steering Committee</vt:lpstr>
      <vt:lpstr>Call to Order</vt:lpstr>
      <vt:lpstr>Public Comment</vt:lpstr>
      <vt:lpstr>Agenda</vt:lpstr>
      <vt:lpstr>PowerPoint Presentation</vt:lpstr>
      <vt:lpstr>Approval of the Minutes</vt:lpstr>
      <vt:lpstr>Building the Initial Bond Proposal</vt:lpstr>
      <vt:lpstr>Spreadsheet</vt:lpstr>
      <vt:lpstr>Bond Proposal Analysis</vt:lpstr>
      <vt:lpstr>Next Steps &amp; Meeting </vt:lpstr>
      <vt:lpstr>Next Steps &amp; Meetings </vt:lpstr>
      <vt:lpstr>Future Meeting Schedule</vt:lpstr>
      <vt:lpstr>Adjourn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 Steering Committee / Comité Directivo del Bono Public Comment Registrations / Inscripció para presentar un comentario público</dc:title>
  <dc:creator>Frank Fuller</dc:creator>
  <cp:lastModifiedBy>Frank Fuller</cp:lastModifiedBy>
  <cp:revision>2</cp:revision>
  <dcterms:modified xsi:type="dcterms:W3CDTF">2022-06-30T16:50:11Z</dcterms:modified>
</cp:coreProperties>
</file>